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18" r:id="rId2"/>
    <p:sldId id="257" r:id="rId3"/>
    <p:sldId id="256" r:id="rId4"/>
    <p:sldId id="259" r:id="rId5"/>
    <p:sldId id="291" r:id="rId6"/>
    <p:sldId id="260" r:id="rId7"/>
    <p:sldId id="292" r:id="rId8"/>
    <p:sldId id="261" r:id="rId9"/>
    <p:sldId id="293" r:id="rId10"/>
    <p:sldId id="262" r:id="rId11"/>
    <p:sldId id="294" r:id="rId12"/>
    <p:sldId id="263" r:id="rId13"/>
    <p:sldId id="295" r:id="rId14"/>
    <p:sldId id="264" r:id="rId15"/>
    <p:sldId id="296" r:id="rId16"/>
    <p:sldId id="265" r:id="rId17"/>
    <p:sldId id="297" r:id="rId18"/>
    <p:sldId id="266" r:id="rId19"/>
    <p:sldId id="298" r:id="rId20"/>
    <p:sldId id="267" r:id="rId21"/>
    <p:sldId id="299" r:id="rId22"/>
    <p:sldId id="268" r:id="rId23"/>
    <p:sldId id="300" r:id="rId24"/>
    <p:sldId id="269" r:id="rId25"/>
    <p:sldId id="301" r:id="rId26"/>
    <p:sldId id="270" r:id="rId27"/>
    <p:sldId id="302" r:id="rId28"/>
    <p:sldId id="271" r:id="rId29"/>
    <p:sldId id="303" r:id="rId30"/>
    <p:sldId id="272" r:id="rId31"/>
    <p:sldId id="304" r:id="rId32"/>
    <p:sldId id="273" r:id="rId33"/>
    <p:sldId id="305" r:id="rId34"/>
    <p:sldId id="274" r:id="rId35"/>
    <p:sldId id="306" r:id="rId36"/>
    <p:sldId id="275" r:id="rId37"/>
    <p:sldId id="307" r:id="rId38"/>
    <p:sldId id="276" r:id="rId39"/>
    <p:sldId id="308" r:id="rId40"/>
    <p:sldId id="277" r:id="rId41"/>
    <p:sldId id="309" r:id="rId42"/>
    <p:sldId id="278" r:id="rId43"/>
    <p:sldId id="310" r:id="rId44"/>
    <p:sldId id="279" r:id="rId45"/>
    <p:sldId id="311" r:id="rId46"/>
    <p:sldId id="280" r:id="rId47"/>
    <p:sldId id="312" r:id="rId48"/>
    <p:sldId id="281" r:id="rId49"/>
    <p:sldId id="313" r:id="rId50"/>
    <p:sldId id="282" r:id="rId51"/>
    <p:sldId id="314" r:id="rId52"/>
    <p:sldId id="283" r:id="rId53"/>
    <p:sldId id="315" r:id="rId54"/>
  </p:sldIdLst>
  <p:sldSz cx="9144000" cy="6858000" type="screen4x3"/>
  <p:notesSz cx="6858000" cy="91995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0" autoAdjust="0"/>
    <p:restoredTop sz="90929"/>
  </p:normalViewPr>
  <p:slideViewPr>
    <p:cSldViewPr>
      <p:cViewPr varScale="1">
        <p:scale>
          <a:sx n="133" d="100"/>
          <a:sy n="133" d="100"/>
        </p:scale>
        <p:origin x="-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58" y="-84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7E9B35-0F04-45B0-A894-9040AE02B2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6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8713" y="690563"/>
            <a:ext cx="4600575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6E0EBDA9-F6B0-4091-A855-EBA5DE4CB43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67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DBF82-3056-43A0-A127-7AB3D3AF67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720C4-9ECF-4CDC-B46B-6A4805FD91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24071-C60A-4978-A855-10BC7520C4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7F999-0A7C-4CEB-B546-F1DC2419AB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AF157-9CBA-4763-851C-32DF651C7E2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66B20-613A-4AE3-BDC8-C99F5A4C2F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BD552-46A1-48DA-9D4D-EB4028C193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FFB1A-21C8-41C8-B2E3-D272F9E27A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E4ADC-83AB-43F0-BEF6-99D1377AE2E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AE3B2-F2F5-4AFA-889E-9544F8A2017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8AD54-9089-4EFA-B26F-1299B22B9F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68F5C895-84D8-4EA7-AE2D-895A72CDB64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3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" Target="slide12.xml"/><Relationship Id="rId20" Type="http://schemas.openxmlformats.org/officeDocument/2006/relationships/slide" Target="slide22.xml"/><Relationship Id="rId21" Type="http://schemas.openxmlformats.org/officeDocument/2006/relationships/slide" Target="slide28.xml"/><Relationship Id="rId22" Type="http://schemas.openxmlformats.org/officeDocument/2006/relationships/slide" Target="slide38.xml"/><Relationship Id="rId23" Type="http://schemas.openxmlformats.org/officeDocument/2006/relationships/slide" Target="slide48.xml"/><Relationship Id="rId24" Type="http://schemas.openxmlformats.org/officeDocument/2006/relationships/slide" Target="slide30.xml"/><Relationship Id="rId25" Type="http://schemas.openxmlformats.org/officeDocument/2006/relationships/slide" Target="slide40.xml"/><Relationship Id="rId26" Type="http://schemas.openxmlformats.org/officeDocument/2006/relationships/slide" Target="slide50.xml"/><Relationship Id="rId27" Type="http://schemas.openxmlformats.org/officeDocument/2006/relationships/slide" Target="slide32.xml"/><Relationship Id="rId28" Type="http://schemas.openxmlformats.org/officeDocument/2006/relationships/slide" Target="slide42.xml"/><Relationship Id="rId29" Type="http://schemas.openxmlformats.org/officeDocument/2006/relationships/slide" Target="slide52.xml"/><Relationship Id="rId30" Type="http://schemas.openxmlformats.org/officeDocument/2006/relationships/image" Target="../media/image1.png"/><Relationship Id="rId10" Type="http://schemas.openxmlformats.org/officeDocument/2006/relationships/slide" Target="slide14.xml"/><Relationship Id="rId11" Type="http://schemas.openxmlformats.org/officeDocument/2006/relationships/slide" Target="slide24.xml"/><Relationship Id="rId12" Type="http://schemas.openxmlformats.org/officeDocument/2006/relationships/slide" Target="slide34.xml"/><Relationship Id="rId13" Type="http://schemas.openxmlformats.org/officeDocument/2006/relationships/slide" Target="slide44.xml"/><Relationship Id="rId14" Type="http://schemas.openxmlformats.org/officeDocument/2006/relationships/slide" Target="slide16.xml"/><Relationship Id="rId15" Type="http://schemas.openxmlformats.org/officeDocument/2006/relationships/slide" Target="slide26.xml"/><Relationship Id="rId16" Type="http://schemas.openxmlformats.org/officeDocument/2006/relationships/slide" Target="slide36.xml"/><Relationship Id="rId17" Type="http://schemas.openxmlformats.org/officeDocument/2006/relationships/slide" Target="slide46.xml"/><Relationship Id="rId18" Type="http://schemas.openxmlformats.org/officeDocument/2006/relationships/slide" Target="slide18.xml"/><Relationship Id="rId19" Type="http://schemas.openxmlformats.org/officeDocument/2006/relationships/slide" Target="slide20.xml"/><Relationship Id="rId1" Type="http://schemas.microsoft.com/office/2007/relationships/media" Target="../media/media1.WAV"/><Relationship Id="rId2" Type="http://schemas.openxmlformats.org/officeDocument/2006/relationships/audio" Target="../media/media1.WAV"/><Relationship Id="rId3" Type="http://schemas.openxmlformats.org/officeDocument/2006/relationships/slideLayout" Target="../slideLayouts/slideLayout7.xml"/><Relationship Id="rId4" Type="http://schemas.openxmlformats.org/officeDocument/2006/relationships/slide" Target="slide3.xml"/><Relationship Id="rId5" Type="http://schemas.openxmlformats.org/officeDocument/2006/relationships/slide" Target="slide4.xml"/><Relationship Id="rId6" Type="http://schemas.openxmlformats.org/officeDocument/2006/relationships/slide" Target="slide6.xml"/><Relationship Id="rId7" Type="http://schemas.openxmlformats.org/officeDocument/2006/relationships/slide" Target="slide8.xml"/><Relationship Id="rId8" Type="http://schemas.openxmlformats.org/officeDocument/2006/relationships/slide" Target="slide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FF9933"/>
                </a:solidFill>
              </a:rPr>
              <a:t>Instructions for using </a:t>
            </a:r>
            <a:r>
              <a:rPr lang="en-US" sz="3200" b="1" dirty="0" smtClean="0">
                <a:solidFill>
                  <a:srgbClr val="FF9933"/>
                </a:solidFill>
              </a:rPr>
              <a:t>Literary Heroines</a:t>
            </a:r>
            <a:r>
              <a:rPr lang="en-US" sz="3200" b="1" dirty="0" smtClean="0">
                <a:solidFill>
                  <a:srgbClr val="FF9933"/>
                </a:solidFill>
              </a:rPr>
              <a:t/>
            </a:r>
            <a:br>
              <a:rPr lang="en-US" sz="3200" b="1" dirty="0" smtClean="0">
                <a:solidFill>
                  <a:srgbClr val="FF9933"/>
                </a:solidFill>
              </a:rPr>
            </a:br>
            <a:r>
              <a:rPr lang="en-US" sz="3200" b="1" u="sng" dirty="0" smtClean="0">
                <a:solidFill>
                  <a:srgbClr val="FF9933"/>
                </a:solidFill>
              </a:rPr>
              <a:t>Jeopardy PowerPoint Presentation</a:t>
            </a:r>
            <a:r>
              <a:rPr lang="en-US" sz="3200" b="1" dirty="0" smtClean="0">
                <a:solidFill>
                  <a:srgbClr val="FF9933"/>
                </a:solidFill>
              </a:rPr>
              <a:t>.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41148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On </a:t>
            </a:r>
            <a:r>
              <a:rPr lang="en-US" sz="2000" dirty="0">
                <a:solidFill>
                  <a:srgbClr val="FFFF00"/>
                </a:solidFill>
              </a:rPr>
              <a:t>Slide Two, read the instructions to the class.  Next, click the “</a:t>
            </a:r>
            <a:r>
              <a:rPr lang="en-US" sz="2000" b="1" dirty="0">
                <a:solidFill>
                  <a:srgbClr val="FFFF00"/>
                </a:solidFill>
              </a:rPr>
              <a:t>Click here to Begin</a:t>
            </a:r>
            <a:r>
              <a:rPr lang="en-US" sz="2000" dirty="0">
                <a:solidFill>
                  <a:srgbClr val="FFFF00"/>
                </a:solidFill>
              </a:rPr>
              <a:t>” button.</a:t>
            </a:r>
            <a:br>
              <a:rPr lang="en-US" sz="2000" dirty="0">
                <a:solidFill>
                  <a:srgbClr val="FFFF00"/>
                </a:solidFill>
              </a:rPr>
            </a:br>
            <a:endParaRPr lang="en-US" sz="2000" dirty="0">
              <a:solidFill>
                <a:srgbClr val="FFFF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Teams will select category and point value.  Then, click appropriate box.</a:t>
            </a:r>
            <a:br>
              <a:rPr lang="en-US" sz="2000" dirty="0">
                <a:solidFill>
                  <a:srgbClr val="FFFF00"/>
                </a:solidFill>
              </a:rPr>
            </a:br>
            <a:endParaRPr lang="en-US" sz="2000" dirty="0">
              <a:solidFill>
                <a:srgbClr val="FFFF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Read the Clue (answer). Wait for student response in the form of a “question”.</a:t>
            </a:r>
            <a:br>
              <a:rPr lang="en-US" sz="2000" dirty="0">
                <a:solidFill>
                  <a:srgbClr val="FFFF00"/>
                </a:solidFill>
              </a:rPr>
            </a:br>
            <a:endParaRPr lang="en-US" sz="2000" dirty="0">
              <a:solidFill>
                <a:srgbClr val="FFFF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To reveal the correct answer, move the mouse to the top of the slide.  When the mouse pointer changes to a hand, then click to reveal answer. </a:t>
            </a:r>
            <a:r>
              <a:rPr lang="en-US" sz="2000" i="1" dirty="0">
                <a:solidFill>
                  <a:srgbClr val="FFFF00"/>
                </a:solidFill>
              </a:rPr>
              <a:t>(Note:  if you click on this slide when the mouse is an arrow, you will be taken to the wrong slide)</a:t>
            </a:r>
            <a:r>
              <a:rPr lang="en-US" sz="2000" dirty="0">
                <a:solidFill>
                  <a:srgbClr val="FFFF00"/>
                </a:solidFill>
              </a:rPr>
              <a:t/>
            </a:r>
            <a:br>
              <a:rPr lang="en-US" sz="2000" dirty="0">
                <a:solidFill>
                  <a:srgbClr val="FFFF00"/>
                </a:solidFill>
              </a:rPr>
            </a:br>
            <a:endParaRPr lang="en-US" sz="2000" dirty="0">
              <a:solidFill>
                <a:srgbClr val="FFFF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To return to the game board, click the top of the slide (again when the mouse appears as a hand</a:t>
            </a:r>
            <a:r>
              <a:rPr lang="en-US" sz="2000">
                <a:solidFill>
                  <a:srgbClr val="FFFF00"/>
                </a:solidFill>
              </a:rPr>
              <a:t>).   </a:t>
            </a:r>
            <a:r>
              <a:rPr lang="en-US" sz="2000" i="1" smtClean="0">
                <a:solidFill>
                  <a:srgbClr val="FFFF00"/>
                </a:solidFill>
              </a:rPr>
              <a:t>(</a:t>
            </a:r>
            <a:r>
              <a:rPr lang="en-US" sz="2000" i="1" dirty="0">
                <a:solidFill>
                  <a:srgbClr val="FFFF00"/>
                </a:solidFill>
              </a:rPr>
              <a:t>Note:  if you click on this slide when the mouse is an arrow, you will be taken to the wrong slide</a:t>
            </a:r>
            <a:r>
              <a:rPr lang="en-US" sz="2000" i="1" dirty="0" smtClean="0">
                <a:solidFill>
                  <a:srgbClr val="FFFF00"/>
                </a:solidFill>
              </a:rPr>
              <a:t>)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838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7200" b="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1737479"/>
            <a:ext cx="7848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/>
              <a:t>The executive producer &amp; writer of </a:t>
            </a:r>
            <a:r>
              <a:rPr lang="en-US" sz="6600" i="1" dirty="0" err="1" smtClean="0"/>
              <a:t>Downton</a:t>
            </a:r>
            <a:r>
              <a:rPr lang="en-US" sz="6600" i="1" dirty="0" smtClean="0"/>
              <a:t> Abbey</a:t>
            </a:r>
            <a:endParaRPr lang="en-US" sz="6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Who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Julian Fellowes?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7391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7200" b="0" dirty="0">
              <a:solidFill>
                <a:schemeClr val="tx1"/>
              </a:solidFill>
            </a:endParaRPr>
          </a:p>
        </p:txBody>
      </p:sp>
      <p:sp>
        <p:nvSpPr>
          <p:cNvPr id="1024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" y="1689080"/>
            <a:ext cx="7848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/>
              <a:t>The sister of the author of </a:t>
            </a:r>
            <a:r>
              <a:rPr lang="en-US" sz="5400" i="1" dirty="0" smtClean="0"/>
              <a:t>Pride and Prejudice </a:t>
            </a:r>
            <a:r>
              <a:rPr lang="en-US" sz="5400" dirty="0" smtClean="0"/>
              <a:t>wrote </a:t>
            </a:r>
            <a:r>
              <a:rPr lang="en-US" sz="5400" i="1" dirty="0" smtClean="0"/>
              <a:t>Wuthering Heights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Who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Emily Bronte?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1905000"/>
            <a:ext cx="71913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8800" b="0" dirty="0">
              <a:solidFill>
                <a:schemeClr val="tx1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47687" y="522357"/>
            <a:ext cx="7924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 dirty="0" smtClean="0"/>
              <a:t>Her prospects of finding a husband were put in peril by the indiscretions of her youngest sister.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47700" y="1166842"/>
            <a:ext cx="7848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Who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Elizabeth </a:t>
            </a:r>
            <a:r>
              <a:rPr lang="en-US" sz="7200" dirty="0" err="1" smtClean="0"/>
              <a:t>Bennet</a:t>
            </a:r>
            <a:r>
              <a:rPr lang="en-US" sz="7200" dirty="0" smtClean="0"/>
              <a:t> (or sisters Jane, Kitty, and Mary)?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7696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/>
              <a:t>When she discovers that an uncle has left his entire fortune to her, she returns to the man she loves on her own terms.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0" dirty="0" smtClean="0"/>
              <a:t>Who </a:t>
            </a:r>
            <a:r>
              <a:rPr lang="en-US" sz="6600" b="0" dirty="0"/>
              <a:t>is </a:t>
            </a:r>
            <a:r>
              <a:rPr lang="en-US" sz="6600" b="0" dirty="0" smtClean="0"/>
              <a:t>. . .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Jane Eyre?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09600" y="305068"/>
            <a:ext cx="7924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/>
              <a:t>She is known for saying “As God is my witness, I’ll never be hungry again.”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Who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Scarlett O’Hara?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6781800" cy="2667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Jeopardy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4800" b="0" dirty="0"/>
              <a:t>Choose a category.  </a:t>
            </a:r>
          </a:p>
          <a:p>
            <a:pPr algn="l"/>
            <a:r>
              <a:rPr lang="en-US" sz="4800" b="0" dirty="0"/>
              <a:t>You will be given the answer.  </a:t>
            </a:r>
          </a:p>
          <a:p>
            <a:pPr algn="l"/>
            <a:r>
              <a:rPr lang="en-US" sz="4800" b="0" dirty="0"/>
              <a:t>You must give the </a:t>
            </a:r>
            <a:r>
              <a:rPr lang="en-US" sz="4800" b="0" dirty="0" smtClean="0"/>
              <a:t>response in the form of a question</a:t>
            </a:r>
            <a:r>
              <a:rPr lang="en-US" sz="4800" b="0" dirty="0"/>
              <a:t>.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7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48400" y="5486400"/>
            <a:ext cx="2209800" cy="990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rgbClr val="FFFF00"/>
                </a:solidFill>
                <a:hlinkClick r:id="rId3" action="ppaction://hlinksldjump"/>
              </a:rPr>
              <a:t>Click to begin.</a:t>
            </a:r>
            <a:endParaRPr 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s is 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/>
              <a:t>A genuinely kind and gracious Southern woman married to her cousin who happens to be loved by Scarlett O’Hara.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533400" y="172084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Who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Melanie (Hamilton) Wilkes?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7620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077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/>
              <a:t>This oldest daughter of Earl of Grantham is unable to inherit the family estate.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Who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Lady Mary Crawley?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1536680"/>
            <a:ext cx="79248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600" dirty="0" smtClean="0"/>
              <a:t>A Southern Plantation owned by Gerald O’Hara.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What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Tara?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1536680"/>
            <a:ext cx="8001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/>
              <a:t>This entailed estate cannot be inherited by Lord Grantham’s daughters, but must go to a male relative.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What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err="1" smtClean="0"/>
              <a:t>Downton</a:t>
            </a:r>
            <a:r>
              <a:rPr lang="en-US" sz="7200" dirty="0" smtClean="0"/>
              <a:t> Abbey?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924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/>
              <a:t>The name of Mr. Darcy’s renowned family estate.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What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err="1" smtClean="0"/>
              <a:t>Pemberley</a:t>
            </a:r>
            <a:r>
              <a:rPr lang="en-US" sz="7200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Character</a:t>
            </a:r>
          </a:p>
          <a:p>
            <a:r>
              <a:rPr lang="en-US" sz="1400" dirty="0" smtClean="0">
                <a:solidFill>
                  <a:srgbClr val="FFC000"/>
                </a:solidFill>
              </a:rPr>
              <a:t>(name that person)</a:t>
            </a:r>
          </a:p>
        </p:txBody>
      </p:sp>
      <p:sp>
        <p:nvSpPr>
          <p:cNvPr id="2074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99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Plot</a:t>
            </a:r>
          </a:p>
          <a:p>
            <a:pPr lvl="0"/>
            <a:r>
              <a:rPr lang="en-US" sz="1400" dirty="0">
                <a:solidFill>
                  <a:srgbClr val="FFC000"/>
                </a:solidFill>
              </a:rPr>
              <a:t>(name that </a:t>
            </a:r>
            <a:r>
              <a:rPr lang="en-US" sz="1400" dirty="0" smtClean="0">
                <a:solidFill>
                  <a:srgbClr val="FFC000"/>
                </a:solidFill>
              </a:rPr>
              <a:t>title)</a:t>
            </a: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2075" name="AutoShap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47284" y="24063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 smtClean="0">
                <a:solidFill>
                  <a:srgbClr val="FFFF00"/>
                </a:solidFill>
              </a:rPr>
              <a:t>Economics</a:t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solidFill>
                  <a:srgbClr val="FFFF00"/>
                </a:solidFill>
              </a:rPr>
              <a:t>Concepts</a:t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400" dirty="0" smtClean="0">
                <a:solidFill>
                  <a:srgbClr val="FFC000"/>
                </a:solidFill>
              </a:rPr>
              <a:t>(with </a:t>
            </a:r>
            <a:r>
              <a:rPr lang="en-US" sz="1400" dirty="0">
                <a:solidFill>
                  <a:srgbClr val="FFC000"/>
                </a:solidFill>
              </a:rPr>
              <a:t>hint) 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077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5" action="ppaction://hlinksldjump"/>
              </a:rPr>
              <a:t>10 Point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07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6" action="ppaction://hlinksldjump"/>
              </a:rPr>
              <a:t>20 Points</a:t>
            </a:r>
            <a:endParaRPr lang="en-US" dirty="0"/>
          </a:p>
        </p:txBody>
      </p:sp>
      <p:sp>
        <p:nvSpPr>
          <p:cNvPr id="2079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7" action="ppaction://hlinksldjump"/>
              </a:rPr>
              <a:t>30 Points</a:t>
            </a:r>
            <a:endParaRPr lang="en-US" dirty="0"/>
          </a:p>
        </p:txBody>
      </p:sp>
      <p:sp>
        <p:nvSpPr>
          <p:cNvPr id="2080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8" action="ppaction://hlinksldjump"/>
              </a:rPr>
              <a:t>40 Points</a:t>
            </a:r>
            <a:endParaRPr lang="en-US" dirty="0"/>
          </a:p>
        </p:txBody>
      </p:sp>
      <p:sp>
        <p:nvSpPr>
          <p:cNvPr id="208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9" action="ppaction://hlinksldjump"/>
              </a:rPr>
              <a:t>50 Points</a:t>
            </a:r>
            <a:endParaRPr lang="en-US" dirty="0"/>
          </a:p>
        </p:txBody>
      </p:sp>
      <p:sp>
        <p:nvSpPr>
          <p:cNvPr id="2082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0" action="ppaction://hlinksldjump"/>
              </a:rPr>
              <a:t>10 Point</a:t>
            </a:r>
            <a:endParaRPr lang="en-US" dirty="0"/>
          </a:p>
        </p:txBody>
      </p:sp>
      <p:sp>
        <p:nvSpPr>
          <p:cNvPr id="208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1" action="ppaction://hlinksldjump"/>
              </a:rPr>
              <a:t>10 Point</a:t>
            </a:r>
            <a:endParaRPr lang="en-US" dirty="0"/>
          </a:p>
        </p:txBody>
      </p:sp>
      <p:sp>
        <p:nvSpPr>
          <p:cNvPr id="208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2" action="ppaction://hlinksldjump"/>
              </a:rPr>
              <a:t>10 Point</a:t>
            </a:r>
            <a:endParaRPr lang="en-US" dirty="0"/>
          </a:p>
        </p:txBody>
      </p:sp>
      <p:sp>
        <p:nvSpPr>
          <p:cNvPr id="2085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3" action="ppaction://hlinksldjump"/>
              </a:rPr>
              <a:t>10 Point</a:t>
            </a:r>
            <a:endParaRPr lang="en-US" dirty="0"/>
          </a:p>
        </p:txBody>
      </p:sp>
      <p:sp>
        <p:nvSpPr>
          <p:cNvPr id="2087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4" action="ppaction://hlinksldjump"/>
              </a:rPr>
              <a:t>20 Points</a:t>
            </a:r>
            <a:endParaRPr lang="en-US" dirty="0"/>
          </a:p>
        </p:txBody>
      </p:sp>
      <p:sp>
        <p:nvSpPr>
          <p:cNvPr id="2088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5" action="ppaction://hlinksldjump"/>
              </a:rPr>
              <a:t>20 Points</a:t>
            </a:r>
            <a:endParaRPr lang="en-US" dirty="0"/>
          </a:p>
        </p:txBody>
      </p:sp>
      <p:sp>
        <p:nvSpPr>
          <p:cNvPr id="2089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6" action="ppaction://hlinksldjump"/>
              </a:rPr>
              <a:t>20 Points</a:t>
            </a:r>
            <a:endParaRPr lang="en-US" dirty="0"/>
          </a:p>
        </p:txBody>
      </p:sp>
      <p:sp>
        <p:nvSpPr>
          <p:cNvPr id="2090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7" action="ppaction://hlinksldjump"/>
              </a:rPr>
              <a:t>20 Points</a:t>
            </a:r>
            <a:endParaRPr lang="en-US" dirty="0"/>
          </a:p>
        </p:txBody>
      </p:sp>
      <p:sp>
        <p:nvSpPr>
          <p:cNvPr id="2092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8" action="ppaction://hlinksldjump"/>
              </a:rPr>
              <a:t>30 Points</a:t>
            </a:r>
            <a:endParaRPr lang="en-US" dirty="0"/>
          </a:p>
        </p:txBody>
      </p:sp>
      <p:sp>
        <p:nvSpPr>
          <p:cNvPr id="2093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9" action="ppaction://hlinksldjump"/>
              </a:rPr>
              <a:t>40 Points</a:t>
            </a:r>
            <a:endParaRPr lang="en-US" dirty="0"/>
          </a:p>
        </p:txBody>
      </p:sp>
      <p:sp>
        <p:nvSpPr>
          <p:cNvPr id="2094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0" action="ppaction://hlinksldjump"/>
              </a:rPr>
              <a:t>50 Points</a:t>
            </a:r>
            <a:endParaRPr lang="en-US" dirty="0"/>
          </a:p>
        </p:txBody>
      </p:sp>
      <p:sp>
        <p:nvSpPr>
          <p:cNvPr id="2095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1" action="ppaction://hlinksldjump"/>
              </a:rPr>
              <a:t>30 Points</a:t>
            </a:r>
            <a:endParaRPr lang="en-US" dirty="0"/>
          </a:p>
        </p:txBody>
      </p:sp>
      <p:sp>
        <p:nvSpPr>
          <p:cNvPr id="2096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2" action="ppaction://hlinksldjump"/>
              </a:rPr>
              <a:t>30 Points</a:t>
            </a:r>
            <a:endParaRPr lang="en-US" dirty="0"/>
          </a:p>
        </p:txBody>
      </p:sp>
      <p:sp>
        <p:nvSpPr>
          <p:cNvPr id="2097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3" action="ppaction://hlinksldjump"/>
              </a:rPr>
              <a:t>30 Points</a:t>
            </a:r>
            <a:endParaRPr lang="en-US" dirty="0"/>
          </a:p>
        </p:txBody>
      </p:sp>
      <p:sp>
        <p:nvSpPr>
          <p:cNvPr id="2099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4" action="ppaction://hlinksldjump"/>
              </a:rPr>
              <a:t>40 Points</a:t>
            </a:r>
            <a:endParaRPr lang="en-US" dirty="0"/>
          </a:p>
        </p:txBody>
      </p:sp>
      <p:sp>
        <p:nvSpPr>
          <p:cNvPr id="2100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5" action="ppaction://hlinksldjump"/>
              </a:rPr>
              <a:t>40 Points</a:t>
            </a:r>
            <a:endParaRPr lang="en-US" dirty="0"/>
          </a:p>
        </p:txBody>
      </p:sp>
      <p:sp>
        <p:nvSpPr>
          <p:cNvPr id="2101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6" action="ppaction://hlinksldjump"/>
              </a:rPr>
              <a:t>40 Points</a:t>
            </a:r>
            <a:endParaRPr lang="en-US" dirty="0"/>
          </a:p>
        </p:txBody>
      </p:sp>
      <p:sp>
        <p:nvSpPr>
          <p:cNvPr id="210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7" action="ppaction://hlinksldjump"/>
              </a:rPr>
              <a:t>50 Points</a:t>
            </a:r>
            <a:endParaRPr lang="en-US" dirty="0"/>
          </a:p>
        </p:txBody>
      </p:sp>
      <p:sp>
        <p:nvSpPr>
          <p:cNvPr id="2104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8" action="ppaction://hlinksldjump"/>
              </a:rPr>
              <a:t>50 Points</a:t>
            </a:r>
            <a:endParaRPr lang="en-US" dirty="0"/>
          </a:p>
        </p:txBody>
      </p:sp>
      <p:sp>
        <p:nvSpPr>
          <p:cNvPr id="2105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9" action="ppaction://hlinksldjump"/>
              </a:rPr>
              <a:t>50 Points</a:t>
            </a:r>
            <a:endParaRPr lang="en-US" dirty="0"/>
          </a:p>
        </p:txBody>
      </p:sp>
      <p:sp>
        <p:nvSpPr>
          <p:cNvPr id="2108" name="AutoShape 6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Setting</a:t>
            </a:r>
          </a:p>
          <a:p>
            <a:pPr lvl="0"/>
            <a:r>
              <a:rPr lang="en-US" sz="1400" dirty="0">
                <a:solidFill>
                  <a:srgbClr val="FFC000"/>
                </a:solidFill>
              </a:rPr>
              <a:t>(name that </a:t>
            </a:r>
            <a:r>
              <a:rPr lang="en-US" sz="1400" dirty="0" smtClean="0">
                <a:solidFill>
                  <a:srgbClr val="FFC000"/>
                </a:solidFill>
              </a:rPr>
              <a:t>place)</a:t>
            </a:r>
            <a:endParaRPr lang="en-US" sz="1400" dirty="0">
              <a:solidFill>
                <a:srgbClr val="FFC000"/>
              </a:solidFill>
            </a:endParaRPr>
          </a:p>
        </p:txBody>
      </p:sp>
      <p:pic>
        <p:nvPicPr>
          <p:cNvPr id="2109" name="Picture 61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30"/>
          <a:srcRect/>
          <a:stretch>
            <a:fillRect/>
          </a:stretch>
        </p:blipFill>
        <p:spPr bwMode="auto">
          <a:xfrm>
            <a:off x="685800" y="228600"/>
            <a:ext cx="304800" cy="304800"/>
          </a:xfrm>
          <a:prstGeom prst="rect">
            <a:avLst/>
          </a:prstGeom>
          <a:noFill/>
        </p:spPr>
      </p:pic>
      <p:sp>
        <p:nvSpPr>
          <p:cNvPr id="2071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Name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the Author</a:t>
            </a:r>
            <a:endParaRPr lang="en-US" b="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09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1542633"/>
            <a:ext cx="8077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dirty="0" smtClean="0"/>
              <a:t>This estate, owned by Edward Rochester, is burned to ruins by his wife.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8305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What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err="1" smtClean="0"/>
              <a:t>Thornfield</a:t>
            </a:r>
            <a:r>
              <a:rPr lang="en-US" sz="7200" dirty="0" smtClean="0"/>
              <a:t> Hall?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 smtClean="0"/>
              <a:t>This is the austere school for orphaned girls attended by </a:t>
            </a:r>
          </a:p>
          <a:p>
            <a:r>
              <a:rPr lang="en-US" sz="6000" dirty="0" smtClean="0"/>
              <a:t>Jane Eyre.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What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err="1" smtClean="0"/>
              <a:t>Lowood</a:t>
            </a:r>
            <a:r>
              <a:rPr lang="en-US" sz="7200" dirty="0" smtClean="0"/>
              <a:t> Hall?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42900" y="1720840"/>
            <a:ext cx="8458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/>
              <a:t>Strong-willed young woman fights to save family home.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What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i="1" dirty="0" smtClean="0"/>
              <a:t>Gone with the Wind</a:t>
            </a:r>
            <a:r>
              <a:rPr lang="en-US" sz="7200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2111276"/>
            <a:ext cx="7772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/>
              <a:t>Strong-willed young woman learns to overcome biases.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What is 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i="1" dirty="0" smtClean="0"/>
              <a:t>Pride and Prejudice</a:t>
            </a:r>
            <a:r>
              <a:rPr lang="en-US" sz="7200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95300" y="843677"/>
            <a:ext cx="8153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/>
              <a:t>Strong-willed young woman works to save the family’s entailed estate by making a “correct” marriage.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What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br>
              <a:rPr lang="en-US" sz="7200" b="0" dirty="0" smtClean="0"/>
            </a:br>
            <a:r>
              <a:rPr lang="en-US" sz="7200" i="1" dirty="0" err="1" smtClean="0"/>
              <a:t>Downton</a:t>
            </a:r>
            <a:r>
              <a:rPr lang="en-US" sz="7200" i="1" dirty="0" smtClean="0"/>
              <a:t> Abbey</a:t>
            </a:r>
            <a:r>
              <a:rPr lang="en-US" sz="7200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7620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041525" y="1128713"/>
            <a:ext cx="184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7200" b="0" dirty="0">
              <a:solidFill>
                <a:schemeClr val="tx1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14400" y="2209800"/>
            <a:ext cx="7543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/>
              <a:t>The author of </a:t>
            </a:r>
            <a:r>
              <a:rPr lang="en-US" sz="6600" i="1" dirty="0" smtClean="0"/>
              <a:t>Pride and Prejudice</a:t>
            </a:r>
            <a:endParaRPr lang="en-US" sz="6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95300" y="612844"/>
            <a:ext cx="8153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/>
              <a:t>Strong-willed young woman refuses an offer of love and financial security to remain virtuous.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What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i="1" dirty="0" smtClean="0"/>
              <a:t>Jane Eyre</a:t>
            </a:r>
            <a:r>
              <a:rPr lang="en-US" sz="7200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1074509"/>
            <a:ext cx="7924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/>
              <a:t>Strong-willed young woman accepts offer of marriage to shallow clergyman for financial security.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What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br>
              <a:rPr lang="en-US" sz="7200" b="0" dirty="0" smtClean="0"/>
            </a:br>
            <a:r>
              <a:rPr lang="en-US" sz="7200" i="1" dirty="0" smtClean="0"/>
              <a:t>Pride and Prejudice</a:t>
            </a:r>
            <a:r>
              <a:rPr lang="en-US" sz="7200" dirty="0" smtClean="0"/>
              <a:t>?</a:t>
            </a:r>
            <a:br>
              <a:rPr lang="en-US" sz="72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7772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/>
              <a:t>An example would be the lack of eligible gentlemen at the local ball where Mr. Darcy refused to dance. </a:t>
            </a:r>
            <a:r>
              <a:rPr lang="en-US" sz="6000" dirty="0" smtClean="0"/>
              <a:t>(Hint- S)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Who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>Scarcity?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5800" y="1305341"/>
            <a:ext cx="8077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/>
              <a:t>An example would be Miss Jane Eyre who received the education and training needed to be a governess. </a:t>
            </a:r>
            <a:r>
              <a:rPr lang="en-US" sz="5400" dirty="0" smtClean="0"/>
              <a:t>(Hint- HR)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47700" y="16002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/>
              <a:t>What </a:t>
            </a:r>
            <a:r>
              <a:rPr lang="en-US" sz="7200" b="0" dirty="0" smtClean="0"/>
              <a:t>is . . .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>a Human Resource?</a:t>
            </a:r>
            <a:endParaRPr lang="en-US" sz="7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47700" y="685800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 dirty="0"/>
              <a:t> </a:t>
            </a:r>
            <a:r>
              <a:rPr lang="en-US" sz="6000" dirty="0"/>
              <a:t>An example would be the cotton grown at Tara, the plantation in Gone with the Wind. </a:t>
            </a:r>
          </a:p>
          <a:p>
            <a:r>
              <a:rPr lang="en-US" sz="6000" dirty="0"/>
              <a:t>(Hint-NR)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838200" y="172084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/>
              <a:t>What is </a:t>
            </a:r>
            <a:r>
              <a:rPr lang="en-US" sz="7200" b="0" dirty="0" smtClean="0"/>
              <a:t>. . .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>a Natural Resource?</a:t>
            </a:r>
            <a:endParaRPr lang="en-US" sz="7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5800" y="1997839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Who </a:t>
            </a:r>
            <a:r>
              <a:rPr lang="en-US" sz="7200" b="0" dirty="0"/>
              <a:t>is </a:t>
            </a:r>
            <a:r>
              <a:rPr lang="en-US" sz="7200" b="0" dirty="0" smtClean="0"/>
              <a:t>. . .</a:t>
            </a:r>
          </a:p>
          <a:p>
            <a:pPr>
              <a:spcBef>
                <a:spcPct val="50000"/>
              </a:spcBef>
            </a:pPr>
            <a:r>
              <a:rPr lang="en-US" sz="7200" dirty="0" smtClean="0"/>
              <a:t>Jane Austin?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47700" y="304800"/>
            <a:ext cx="7848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/>
              <a:t>An example of this would be the different tasks performed by the cooks, maids, and gardeners at Downton Abbey. </a:t>
            </a:r>
            <a:r>
              <a:rPr lang="en-US" sz="6000" dirty="0" smtClean="0"/>
              <a:t>(Hint-S)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/>
              <a:t>What 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>Specialization?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(</a:t>
            </a:r>
            <a:r>
              <a:rPr lang="en-US" sz="7200" dirty="0"/>
              <a:t>or services)?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7772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/>
              <a:t>An example of this would be spinsterhood, the alternative left to Charlotte Lucas when she agreed to marry Mr. Collins. </a:t>
            </a:r>
            <a:r>
              <a:rPr lang="en-US" sz="6000" dirty="0" smtClean="0"/>
              <a:t>(Hint-OC)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/>
              <a:t>What is </a:t>
            </a:r>
            <a:r>
              <a:rPr lang="en-US" sz="7200" b="0" dirty="0" smtClean="0"/>
              <a:t>. . 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Opportunity Cost?</a:t>
            </a:r>
            <a:br>
              <a:rPr lang="en-US" sz="72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2438400"/>
            <a:ext cx="807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7200" b="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1971090"/>
            <a:ext cx="7467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/>
              <a:t>The author of </a:t>
            </a:r>
            <a:r>
              <a:rPr lang="en-US" sz="6600" i="1" dirty="0" smtClean="0"/>
              <a:t>Jane Eyre</a:t>
            </a:r>
            <a:endParaRPr lang="en-US" sz="6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Who </a:t>
            </a:r>
            <a:r>
              <a:rPr lang="en-US" sz="7200" b="0" dirty="0"/>
              <a:t>is </a:t>
            </a:r>
            <a:r>
              <a:rPr lang="en-US" sz="7200" b="0" dirty="0" smtClean="0"/>
              <a:t>. . . </a:t>
            </a:r>
            <a:endParaRPr lang="en-US" sz="7200" dirty="0"/>
          </a:p>
          <a:p>
            <a:pPr>
              <a:spcBef>
                <a:spcPct val="50000"/>
              </a:spcBef>
            </a:pPr>
            <a:r>
              <a:rPr lang="en-US" sz="7200" dirty="0" smtClean="0"/>
              <a:t>Charlotte Bronte?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1981200"/>
            <a:ext cx="8610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7200" b="0" dirty="0"/>
          </a:p>
        </p:txBody>
      </p:sp>
      <p:sp>
        <p:nvSpPr>
          <p:cNvPr id="819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1525012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/>
              <a:t>The author of </a:t>
            </a:r>
            <a:r>
              <a:rPr lang="en-US" sz="8000" i="1" dirty="0" smtClean="0"/>
              <a:t>Gone with the Wind</a:t>
            </a:r>
            <a:endParaRPr lang="en-US" sz="8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0" dirty="0" smtClean="0"/>
              <a:t>Who is . . . </a:t>
            </a:r>
            <a:br>
              <a:rPr lang="en-US" sz="7200" b="0" dirty="0" smtClean="0"/>
            </a:br>
            <a:r>
              <a:rPr lang="en-US" sz="7200" dirty="0" smtClean="0"/>
              <a:t>Margaret Mitchell?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FF"/>
      </a:dk1>
      <a:lt1>
        <a:srgbClr val="0000FF"/>
      </a:lt1>
      <a:dk2>
        <a:srgbClr val="FF6600"/>
      </a:dk2>
      <a:lt2>
        <a:srgbClr val="808080"/>
      </a:lt2>
      <a:accent1>
        <a:srgbClr val="3333CC"/>
      </a:accent1>
      <a:accent2>
        <a:srgbClr val="3333CC"/>
      </a:accent2>
      <a:accent3>
        <a:srgbClr val="AAAAFF"/>
      </a:accent3>
      <a:accent4>
        <a:srgbClr val="0000DA"/>
      </a:accent4>
      <a:accent5>
        <a:srgbClr val="ADADE2"/>
      </a:accent5>
      <a:accent6>
        <a:srgbClr val="2D2DB9"/>
      </a:accent6>
      <a:hlink>
        <a:srgbClr val="FF9933"/>
      </a:hlink>
      <a:folHlink>
        <a:srgbClr val="6699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 bowl</Template>
  <TotalTime>1550</TotalTime>
  <Words>663</Words>
  <Application>Microsoft Macintosh PowerPoint</Application>
  <PresentationFormat>On-screen Show (4:3)</PresentationFormat>
  <Paragraphs>98</Paragraphs>
  <Slides>53</Slides>
  <Notes>0</Notes>
  <HiddenSlides>1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Default Design</vt:lpstr>
      <vt:lpstr>Instructions for using Literary Heroines Jeopardy PowerPoint Presentation.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Valued Customer</dc:creator>
  <cp:lastModifiedBy>Carder, Pamela</cp:lastModifiedBy>
  <cp:revision>72</cp:revision>
  <dcterms:created xsi:type="dcterms:W3CDTF">1999-03-08T16:42:31Z</dcterms:created>
  <dcterms:modified xsi:type="dcterms:W3CDTF">2015-10-06T14:36:04Z</dcterms:modified>
</cp:coreProperties>
</file>